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6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76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C8AED-1D76-442C-827B-E2907256445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5E8E2-296F-4A9A-AF12-AE3D50254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5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8E2-296F-4A9A-AF12-AE3D50254B5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1654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Оренбургский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медицинский университет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детской хирургии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Лекция для 1-го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курса педиатрического факультета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сестринские манипуляции в детской хирургии»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Доцент И.И.Мельцин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3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Безбинтовые</a:t>
            </a:r>
            <a:r>
              <a:rPr lang="ru-RU" dirty="0"/>
              <a:t> повязки.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Клеевая повязка </a:t>
            </a:r>
            <a:r>
              <a:rPr lang="ru-RU" dirty="0"/>
              <a:t>- фиксирует перевязочный материал клейкими веществами: </a:t>
            </a:r>
            <a:r>
              <a:rPr lang="ru-RU" dirty="0" err="1"/>
              <a:t>клеолом</a:t>
            </a:r>
            <a:r>
              <a:rPr lang="ru-RU" dirty="0"/>
              <a:t>, коллодием, клеем БФ-6, </a:t>
            </a:r>
            <a:r>
              <a:rPr lang="ru-RU" dirty="0" err="1"/>
              <a:t>пластикатными</a:t>
            </a:r>
            <a:r>
              <a:rPr lang="ru-RU" dirty="0"/>
              <a:t> материалами.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1044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73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Лейкопластырная повязка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накладывают </a:t>
            </a:r>
            <a:r>
              <a:rPr lang="ru-RU" dirty="0"/>
              <a:t>на здоровые, обязательно сухие участки кожи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настоящее время выпускаются фирменные лейкопластыри с различным по форме перевязочным материалом в центре. </a:t>
            </a:r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Основные </a:t>
            </a:r>
            <a:r>
              <a:rPr lang="ru-RU" dirty="0">
                <a:solidFill>
                  <a:srgbClr val="00B050"/>
                </a:solidFill>
              </a:rPr>
              <a:t>функции пластыря</a:t>
            </a:r>
            <a:r>
              <a:rPr lang="ru-RU" dirty="0"/>
              <a:t>: фиксация перевязочного материала на ране, стягивание краев раны (бескровный шов), иммобилизация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00B050"/>
                </a:solidFill>
              </a:rPr>
              <a:t>Недостатки: </a:t>
            </a:r>
            <a:r>
              <a:rPr lang="ru-RU" dirty="0"/>
              <a:t>аллергия к веществам, содержащимся в липком слое, непрочная фиксация при наложении на подвижные участки тела, боится влаги.</a:t>
            </a:r>
          </a:p>
        </p:txBody>
      </p:sp>
    </p:spTree>
    <p:extLst>
      <p:ext uri="{BB962C8B-B14F-4D97-AF65-F5344CB8AC3E}">
        <p14:creationId xmlns:p14="http://schemas.microsoft.com/office/powerpoint/2010/main" val="371823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Лейкопластырная повязка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3666703" cy="23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952328" cy="183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2514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12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62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Косыночная повязка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47800"/>
            <a:ext cx="5904656" cy="50775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это </a:t>
            </a:r>
            <a:r>
              <a:rPr lang="ru-RU" dirty="0"/>
              <a:t>вид повязки изготавливается из хлопчатобумажных тканей в виде равнобедренного треугольника разных размеров. </a:t>
            </a:r>
            <a:endParaRPr lang="ru-RU" dirty="0" smtClean="0"/>
          </a:p>
          <a:p>
            <a:pPr algn="just"/>
            <a:r>
              <a:rPr lang="ru-RU" dirty="0" smtClean="0"/>
              <a:t>Широко </a:t>
            </a:r>
            <a:r>
              <a:rPr lang="ru-RU" dirty="0"/>
              <a:t>используется при оказании первой медицинской помощи, особенно в критических ситуациях.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клинической практике, когда необходимо обеспечить временную иммобилизацию. </a:t>
            </a:r>
            <a:endParaRPr lang="ru-RU" dirty="0" smtClean="0"/>
          </a:p>
          <a:p>
            <a:pPr algn="just"/>
            <a:r>
              <a:rPr lang="ru-RU" dirty="0" smtClean="0"/>
              <a:t>Их </a:t>
            </a:r>
            <a:r>
              <a:rPr lang="ru-RU" dirty="0"/>
              <a:t>накладывают непосредственно на тело или поверх защитной повязки. 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rgbClr val="00B050"/>
                </a:solidFill>
              </a:rPr>
              <a:t>Достоинства</a:t>
            </a:r>
            <a:r>
              <a:rPr lang="ru-RU" dirty="0"/>
              <a:t>: универсальность, простота и быстрота наложения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Недостатки</a:t>
            </a:r>
            <a:r>
              <a:rPr lang="ru-RU" dirty="0"/>
              <a:t>: непрочная фиксация, непрочный материал.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832"/>
            <a:ext cx="23762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7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Пращевидная повязка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5760640" cy="4763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Праща – полоска ткани или бинта, рассеченная в продольном направлении с двух </a:t>
            </a:r>
            <a:r>
              <a:rPr lang="ru-RU" dirty="0" smtClean="0"/>
              <a:t>концов</a:t>
            </a:r>
          </a:p>
          <a:p>
            <a:r>
              <a:rPr lang="ru-RU" dirty="0" smtClean="0"/>
              <a:t>. </a:t>
            </a:r>
            <a:r>
              <a:rPr lang="ru-RU" dirty="0"/>
              <a:t>Она удобна для фиксации перевязочного материала на голове при ранах на выступающих частях: Область носа, подбородка, верхней губы, затылочной области, лобной области.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627784" cy="24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411760" cy="18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8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Т-образная повязка.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Назначение </a:t>
            </a:r>
            <a:r>
              <a:rPr lang="ru-RU" dirty="0" smtClean="0"/>
              <a:t>повязки:</a:t>
            </a:r>
          </a:p>
          <a:p>
            <a:r>
              <a:rPr lang="ru-RU" dirty="0" smtClean="0"/>
              <a:t> </a:t>
            </a:r>
            <a:r>
              <a:rPr lang="ru-RU" dirty="0"/>
              <a:t>раны, </a:t>
            </a:r>
            <a:endParaRPr lang="ru-RU" dirty="0" smtClean="0"/>
          </a:p>
          <a:p>
            <a:r>
              <a:rPr lang="ru-RU" dirty="0" smtClean="0"/>
              <a:t>воспалительные </a:t>
            </a:r>
            <a:r>
              <a:rPr lang="ru-RU" dirty="0"/>
              <a:t>процессы в области </a:t>
            </a:r>
            <a:r>
              <a:rPr lang="ru-RU" dirty="0" smtClean="0"/>
              <a:t>промежности,</a:t>
            </a:r>
          </a:p>
          <a:p>
            <a:r>
              <a:rPr lang="ru-RU" dirty="0" smtClean="0"/>
              <a:t> </a:t>
            </a:r>
            <a:r>
              <a:rPr lang="ru-RU" dirty="0"/>
              <a:t>(операции на прямой кишке, крестце</a:t>
            </a:r>
            <a:r>
              <a:rPr lang="ru-RU" dirty="0" smtClean="0"/>
              <a:t>, </a:t>
            </a:r>
            <a:r>
              <a:rPr lang="ru-RU" dirty="0"/>
              <a:t>вскрытие </a:t>
            </a:r>
            <a:r>
              <a:rPr lang="ru-RU" dirty="0" err="1"/>
              <a:t>парапрактита</a:t>
            </a:r>
            <a:r>
              <a:rPr lang="ru-RU" dirty="0"/>
              <a:t> и др.).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592288" cy="186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144"/>
            <a:ext cx="3362316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40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Трубчатый эластический бинт </a:t>
            </a:r>
            <a:r>
              <a:rPr lang="ru-RU" dirty="0" err="1"/>
              <a:t>Ретиласт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Обеспечивает надежную фиксацию любого участка тела.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98601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288032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27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Бинтовые повязки.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Уздечка</a:t>
            </a:r>
          </a:p>
          <a:p>
            <a:r>
              <a:rPr lang="ru-RU" dirty="0" smtClean="0"/>
              <a:t>Варежка</a:t>
            </a:r>
          </a:p>
          <a:p>
            <a:r>
              <a:rPr lang="ru-RU" dirty="0" smtClean="0"/>
              <a:t>Перчатка</a:t>
            </a:r>
          </a:p>
          <a:p>
            <a:r>
              <a:rPr lang="ru-RU" dirty="0" smtClean="0"/>
              <a:t>Повязка «</a:t>
            </a:r>
            <a:r>
              <a:rPr lang="ru-RU" dirty="0" err="1" smtClean="0"/>
              <a:t>Дезо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шапочка Гиппократа</a:t>
            </a:r>
            <a:endParaRPr lang="ru-RU" dirty="0"/>
          </a:p>
          <a:p>
            <a:r>
              <a:rPr lang="ru-RU" dirty="0" smtClean="0"/>
              <a:t>чепец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моно и </a:t>
            </a:r>
            <a:r>
              <a:rPr lang="ru-RU" dirty="0" smtClean="0"/>
              <a:t>бинокулярная</a:t>
            </a:r>
          </a:p>
          <a:p>
            <a:r>
              <a:rPr lang="ru-RU" dirty="0" smtClean="0"/>
              <a:t>Колосовидная повязка на плечевой сустав</a:t>
            </a:r>
          </a:p>
          <a:p>
            <a:r>
              <a:rPr lang="ru-RU" dirty="0" smtClean="0"/>
              <a:t>Черепашья на коленный сустав(сходящаяся)</a:t>
            </a:r>
          </a:p>
          <a:p>
            <a:r>
              <a:rPr lang="ru-RU" dirty="0" smtClean="0"/>
              <a:t>Черепашья на коленный сустав ((расходящаяся)</a:t>
            </a:r>
          </a:p>
          <a:p>
            <a:r>
              <a:rPr lang="ru-RU" dirty="0" smtClean="0"/>
              <a:t>Крестообразная повязка на голеностопный сустав</a:t>
            </a:r>
            <a:endParaRPr lang="ru-RU" dirty="0"/>
          </a:p>
          <a:p>
            <a:pPr marL="82296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87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051648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Бинтовые повязки. Самые распространенные, так как они просты, надежны, особенно при повреждениях на подвижных областях (область суставов).</a:t>
            </a:r>
          </a:p>
        </p:txBody>
      </p:sp>
    </p:spTree>
    <p:extLst>
      <p:ext uri="{BB962C8B-B14F-4D97-AF65-F5344CB8AC3E}">
        <p14:creationId xmlns:p14="http://schemas.microsoft.com/office/powerpoint/2010/main" val="279116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Уздечка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25202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1025"/>
            <a:ext cx="71818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09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Десмургия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dirty="0" smtClean="0"/>
              <a:t>Десмургия(гр</a:t>
            </a:r>
            <a:r>
              <a:rPr lang="ru-RU" dirty="0"/>
              <a:t>. </a:t>
            </a:r>
            <a:r>
              <a:rPr lang="ru-RU" dirty="0" err="1"/>
              <a:t>Desmos</a:t>
            </a:r>
            <a:r>
              <a:rPr lang="ru-RU" dirty="0"/>
              <a:t> – связь, повязка; </a:t>
            </a:r>
            <a:r>
              <a:rPr lang="ru-RU" dirty="0" err="1"/>
              <a:t>argon</a:t>
            </a:r>
            <a:r>
              <a:rPr lang="ru-RU" dirty="0"/>
              <a:t> – действие) –руководство к наложению повязок, т.е. наука о повязках.</a:t>
            </a:r>
          </a:p>
        </p:txBody>
      </p:sp>
    </p:spTree>
    <p:extLst>
      <p:ext uri="{BB962C8B-B14F-4D97-AF65-F5344CB8AC3E}">
        <p14:creationId xmlns:p14="http://schemas.microsoft.com/office/powerpoint/2010/main" val="1004511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Варежка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2376264" cy="214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88" y="2924944"/>
            <a:ext cx="50482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7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Перчатка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57374"/>
            <a:ext cx="4840560" cy="409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30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Повязка «</a:t>
            </a:r>
            <a:r>
              <a:rPr lang="ru-RU" dirty="0" err="1" smtClean="0"/>
              <a:t>Дезо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51845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19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Шапочка Гиппократа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3969048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871712" cy="273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813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Чепец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600200"/>
            <a:ext cx="476914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520280" cy="250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1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Монокулярная и бинокулярная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9847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071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Колосовидная повязка на плечевой сустав</a:t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31001"/>
            <a:ext cx="5334000" cy="52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47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Черепашья на коленный сустав </a:t>
            </a:r>
            <a:r>
              <a:rPr lang="ru-RU" dirty="0" smtClean="0"/>
              <a:t>(расходящаяся и сходящаяся)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78494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661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Крестообразная повязка на голеностопный сустав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4009628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718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Индивидуальный перевязочный пакет (ИПП).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5182173" cy="42595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Это готовая повязка, выпускается стерильной, состоит из скатки бинта, к концу которого пришита подушечка (компресс). Между подушечкой и скаткой на бинте свободно перемещается еще одна (подушечка), в пакете также имеется ампула с йодом и булавка. Весь перевязочный материал заключен в пергаментную бумагу и прорезиненный пакет, внутренняя сторона этого пакета стерильна! -–может использоваться при ранах, при сквозном ранении грудной полости (открытый пневмоторакс).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51" y="2132856"/>
            <a:ext cx="3354668" cy="246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4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Повязка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dirty="0"/>
              <a:t>Повязка– способ, закрепления перевязочного материала на поверхности тела.</a:t>
            </a:r>
          </a:p>
        </p:txBody>
      </p:sp>
    </p:spTree>
    <p:extLst>
      <p:ext uri="{BB962C8B-B14F-4D97-AF65-F5344CB8AC3E}">
        <p14:creationId xmlns:p14="http://schemas.microsoft.com/office/powerpoint/2010/main" val="3519202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 наложении повязок следует пользоваться следующими правилами: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890080" cy="47525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больной должен находится в удобном положении, та часть тела, на которую накладывается повязка, должна быть неподвижна и легко доступна для бинтующего.</a:t>
            </a:r>
          </a:p>
          <a:p>
            <a:r>
              <a:rPr lang="ru-RU" dirty="0" smtClean="0"/>
              <a:t> </a:t>
            </a:r>
            <a:r>
              <a:rPr lang="ru-RU" dirty="0"/>
              <a:t>при наложении повязки на конечность, последняя должна быть в физиологическом положении.</a:t>
            </a:r>
          </a:p>
          <a:p>
            <a:r>
              <a:rPr lang="ru-RU" dirty="0" smtClean="0"/>
              <a:t> </a:t>
            </a:r>
            <a:r>
              <a:rPr lang="ru-RU" dirty="0"/>
              <a:t>накладывающий повязку должен находится лицом к больному, чтобы видеть его реакцию.</a:t>
            </a:r>
          </a:p>
          <a:p>
            <a:r>
              <a:rPr lang="ru-RU" dirty="0" err="1" smtClean="0"/>
              <a:t>бинтование</a:t>
            </a:r>
            <a:r>
              <a:rPr lang="ru-RU" dirty="0" smtClean="0"/>
              <a:t> </a:t>
            </a:r>
            <a:r>
              <a:rPr lang="ru-RU" dirty="0"/>
              <a:t>начинают снизу вверх, бинт развертывают слева направо, при этом правая рука развертывает головку бинта, а левая удерживает повязку и расправляет ходы бинта.</a:t>
            </a:r>
          </a:p>
          <a:p>
            <a:r>
              <a:rPr lang="ru-RU" dirty="0" smtClean="0"/>
              <a:t> </a:t>
            </a:r>
            <a:r>
              <a:rPr lang="ru-RU" dirty="0"/>
              <a:t>каждый последующий тур бинта должен на 1\2 или 2\3 ширины закрывать предыдущий. Конец бинта фиксируется на здоровой стороне по отношению к зоне повреждения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5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повязок: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8106104" cy="483562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</a:t>
            </a:r>
            <a:r>
              <a:rPr lang="ru-RU" dirty="0">
                <a:solidFill>
                  <a:srgbClr val="00B050"/>
                </a:solidFill>
              </a:rPr>
              <a:t>Закрывающие повязки. </a:t>
            </a:r>
            <a:r>
              <a:rPr lang="ru-RU" dirty="0"/>
              <a:t>С их помощью прикрывают раневые поверхности, операционные раны. К ним относятся все повязки, непосредственно соприкасающиеся с раной.</a:t>
            </a:r>
          </a:p>
          <a:p>
            <a:r>
              <a:rPr lang="ru-RU" dirty="0"/>
              <a:t>2. </a:t>
            </a:r>
            <a:r>
              <a:rPr lang="ru-RU" dirty="0">
                <a:solidFill>
                  <a:srgbClr val="00B050"/>
                </a:solidFill>
              </a:rPr>
              <a:t>Неподвижные </a:t>
            </a:r>
            <a:r>
              <a:rPr lang="ru-RU" dirty="0" err="1">
                <a:solidFill>
                  <a:srgbClr val="00B050"/>
                </a:solidFill>
              </a:rPr>
              <a:t>иммобилизирующие</a:t>
            </a:r>
            <a:r>
              <a:rPr lang="ru-RU" dirty="0">
                <a:solidFill>
                  <a:srgbClr val="00B050"/>
                </a:solidFill>
              </a:rPr>
              <a:t> повязки</a:t>
            </a:r>
            <a:r>
              <a:rPr lang="ru-RU" dirty="0"/>
              <a:t>. Они фиксируют часть тела в определенном положении. Изготавливаются из быстротвердеющих материалов (гипс) или из комбинации мягких (перевязочных) и жестких (шины) материалов.</a:t>
            </a:r>
          </a:p>
          <a:p>
            <a:r>
              <a:rPr lang="ru-RU" dirty="0"/>
              <a:t>3. </a:t>
            </a:r>
            <a:r>
              <a:rPr lang="ru-RU" dirty="0">
                <a:solidFill>
                  <a:srgbClr val="00B050"/>
                </a:solidFill>
              </a:rPr>
              <a:t>Поддерживающие повязки</a:t>
            </a:r>
            <a:r>
              <a:rPr lang="ru-RU" dirty="0"/>
              <a:t>. Изготавливаются из быстро твердеющих материалов и служат для поддерживания различных частей тела в определенном положении (например, гипсовый корсет).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042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повязок: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4763616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>
                <a:solidFill>
                  <a:srgbClr val="00B050"/>
                </a:solidFill>
              </a:rPr>
              <a:t>Вытягивающие повязки</a:t>
            </a:r>
            <a:r>
              <a:rPr lang="ru-RU" dirty="0"/>
              <a:t>. Обеспечивают комбинацию натяжения и частичной иммобилизации. Главная задача – создание условий постоянного натяжения части тела при одновременной фиксации других частей тела в определенном положении.</a:t>
            </a:r>
          </a:p>
          <a:p>
            <a:pPr marL="82296" indent="0">
              <a:buNone/>
            </a:pPr>
            <a:r>
              <a:rPr lang="ru-RU" dirty="0"/>
              <a:t>5. </a:t>
            </a:r>
            <a:r>
              <a:rPr lang="ru-RU" dirty="0">
                <a:solidFill>
                  <a:srgbClr val="00B050"/>
                </a:solidFill>
              </a:rPr>
              <a:t>Корригирующие повязки</a:t>
            </a:r>
            <a:r>
              <a:rPr lang="ru-RU" dirty="0"/>
              <a:t>. Создают давление или натяжение на определенную часть тела с целью изменения ее положения, либо ее сопоставления сломанных костей и фиксации их относительно друг друга.</a:t>
            </a:r>
          </a:p>
          <a:p>
            <a:pPr marL="82296" indent="0">
              <a:buNone/>
            </a:pPr>
            <a:r>
              <a:rPr lang="ru-RU" dirty="0"/>
              <a:t>6. </a:t>
            </a:r>
            <a:r>
              <a:rPr lang="ru-RU" dirty="0">
                <a:solidFill>
                  <a:srgbClr val="00B050"/>
                </a:solidFill>
              </a:rPr>
              <a:t>Фиксирующие повязки</a:t>
            </a:r>
            <a:r>
              <a:rPr lang="ru-RU" dirty="0"/>
              <a:t>. Их цель – фиксация перевязочного материала.</a:t>
            </a:r>
          </a:p>
          <a:p>
            <a:pPr marL="82296" indent="0">
              <a:buNone/>
            </a:pPr>
            <a:r>
              <a:rPr lang="ru-RU" dirty="0"/>
              <a:t> 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726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Гипсовые повязки.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Показания к применению гипсовых повязок:</a:t>
            </a:r>
          </a:p>
          <a:p>
            <a:r>
              <a:rPr lang="ru-RU" dirty="0" smtClean="0"/>
              <a:t>иммобилизация </a:t>
            </a:r>
            <a:r>
              <a:rPr lang="ru-RU" dirty="0"/>
              <a:t>переломов.</a:t>
            </a:r>
          </a:p>
          <a:p>
            <a:r>
              <a:rPr lang="ru-RU" dirty="0" smtClean="0"/>
              <a:t>иммобилизация </a:t>
            </a:r>
            <a:r>
              <a:rPr lang="ru-RU" dirty="0"/>
              <a:t>патологически измененных костей и суставов (воспаление).</a:t>
            </a:r>
          </a:p>
          <a:p>
            <a:r>
              <a:rPr lang="ru-RU" dirty="0"/>
              <a:t>коррекция деформаций (ортопедические заболевания).</a:t>
            </a:r>
          </a:p>
          <a:p>
            <a:r>
              <a:rPr lang="ru-RU" dirty="0" smtClean="0"/>
              <a:t> </a:t>
            </a:r>
            <a:r>
              <a:rPr lang="ru-RU" dirty="0"/>
              <a:t>профилактика деформаций (</a:t>
            </a:r>
            <a:r>
              <a:rPr lang="ru-RU" dirty="0" err="1"/>
              <a:t>сколеотические</a:t>
            </a:r>
            <a:r>
              <a:rPr lang="ru-RU" dirty="0"/>
              <a:t> изменения позвоночника, врожденная патология).</a:t>
            </a:r>
          </a:p>
          <a:p>
            <a:r>
              <a:rPr lang="ru-RU" dirty="0" smtClean="0"/>
              <a:t>Неотложное </a:t>
            </a:r>
            <a:r>
              <a:rPr lang="ru-RU" dirty="0"/>
              <a:t>гипсование (остеомиелит, опухоль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56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818072" cy="4547592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В последнее время появились новые термопластические материалы, используемые вместо гипса (</a:t>
            </a:r>
            <a:r>
              <a:rPr lang="ru-RU" sz="4000" dirty="0" err="1"/>
              <a:t>ортопласт</a:t>
            </a:r>
            <a:r>
              <a:rPr lang="ru-RU" sz="4000" dirty="0"/>
              <a:t>, </a:t>
            </a:r>
            <a:r>
              <a:rPr lang="ru-RU" sz="4000" dirty="0" err="1"/>
              <a:t>гекселит</a:t>
            </a:r>
            <a:r>
              <a:rPr lang="ru-RU" sz="4000" dirty="0"/>
              <a:t>, </a:t>
            </a:r>
            <a:r>
              <a:rPr lang="ru-RU" sz="4000" dirty="0" err="1"/>
              <a:t>гипсон</a:t>
            </a:r>
            <a:r>
              <a:rPr lang="ru-RU" sz="4000" dirty="0"/>
              <a:t>, </a:t>
            </a:r>
            <a:r>
              <a:rPr lang="ru-RU" sz="4000" dirty="0" err="1"/>
              <a:t>стакка</a:t>
            </a:r>
            <a:r>
              <a:rPr lang="ru-RU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0319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20688"/>
            <a:ext cx="7674056" cy="5627712"/>
          </a:xfrm>
        </p:spPr>
        <p:txBody>
          <a:bodyPr/>
          <a:lstStyle/>
          <a:p>
            <a:pPr algn="just"/>
            <a:r>
              <a:rPr lang="ru-RU" b="1" dirty="0" smtClean="0"/>
              <a:t>Все </a:t>
            </a:r>
            <a:r>
              <a:rPr lang="ru-RU" b="1" dirty="0"/>
              <a:t>перечисленные виды повязок имеют свои преимущества и недостатки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В каждом конкретном случае значение имеет, практические навыки, которыми должна владеть медицинская сестра при выборе наиболее подходящего способа фиксации на ране перевязочного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3383191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Катетеризация мочевого пузыря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608" y="908721"/>
            <a:ext cx="7384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Катетеризация мочевого пузыря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— введение катетера в мочевой пузырь с целью выведения из него мочи, промывания мочевого пузыря, введения лекарственного вещества или извлечения мочи для исследования. Катетеризация требует особой предосторожности, чтобы не внести в мочевой пузырь инфекции, так как его слизистая обладает слабой сопротивляемостью к инфекции. Катетеризация не безопасна для больного и должна проводиться только в случаях необходимости.</a:t>
            </a:r>
          </a:p>
        </p:txBody>
      </p:sp>
    </p:spTree>
    <p:extLst>
      <p:ext uri="{BB962C8B-B14F-4D97-AF65-F5344CB8AC3E}">
        <p14:creationId xmlns:p14="http://schemas.microsoft.com/office/powerpoint/2010/main" val="1793279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7776864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катетеризации используют мягкие и твердые катетеры.</a:t>
            </a:r>
            <a:endParaRPr lang="ru-RU" sz="2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700"/>
              </a:spcAft>
            </a:pP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Мягкий катетер представляет собой </a:t>
            </a:r>
            <a:r>
              <a:rPr lang="ru-RU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 изделие в виде трубки </a:t>
            </a:r>
            <a:r>
              <a:rPr lang="ru-RU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длиной 25—30 см и диаметром от 0,39 до 10 мм (№ 1—30). Наружный конец катетера, который вводят в мочевой пузырь, косо срезан или воронкообразно расширен, чтобы легче было вставить наконечник шприца при введении в мочевой пузырь лекарственного раствора</a:t>
            </a:r>
            <a:r>
              <a:rPr lang="ru-RU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700"/>
              </a:spcAft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чаще используют одноразовые катетеры, хранящиеся в герметических упаковках. </a:t>
            </a:r>
            <a:endParaRPr lang="ru-RU" sz="2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71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76672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По периоду, на который устанавливаются, катетеры разделяют на: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постоянные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временные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По свойствам материалов изготовления они подразделяются на: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жесткие, или ригидные катетеры (металлические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мягкие катетеры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полужесткие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катетеры (изготовленные из разных видов синтетических полимеров).</a:t>
            </a:r>
          </a:p>
          <a:p>
            <a:pPr fontAlgn="base"/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По количеству каналов в теле катетера это: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одноканальные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двухканальные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трехканальные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катетеры</a:t>
            </a:r>
            <a:endParaRPr lang="ru-RU" sz="2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17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584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Силикон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— один из самых широко используемых и исследованных материалов для изготовления мочевых катетеров, который отличает ряд моментов.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Силикон применяется для изготовления постоянных и временных катетеров уже более шестидесяти лет. Этот материал не вызывает местных реакций и не провоцирует отложение в просвете катетера солей.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Латекс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— сок каучукового дерева, стабилизированный путем вулканизации (натуральный латекс) или эмульсионной полимеризации (синтетически латекс). Это высокоэластичный, прочный, устойчивый материал. 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Латунь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— метал для изготовления металлических катетеров. 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нынешнее время они редко применяются.</a:t>
            </a:r>
          </a:p>
        </p:txBody>
      </p:sp>
    </p:spTree>
    <p:extLst>
      <p:ext uri="{BB962C8B-B14F-4D97-AF65-F5344CB8AC3E}">
        <p14:creationId xmlns:p14="http://schemas.microsoft.com/office/powerpoint/2010/main" val="64845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ПОВЯЗОК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История повязок уходит своими корнями в глубокую древность, с момента проведения первых операций. </a:t>
            </a:r>
            <a:endParaRPr lang="ru-RU" dirty="0" smtClean="0"/>
          </a:p>
          <a:p>
            <a:pPr algn="just"/>
            <a:r>
              <a:rPr lang="ru-RU" dirty="0" smtClean="0"/>
              <a:t>Еще </a:t>
            </a:r>
            <a:r>
              <a:rPr lang="ru-RU" dirty="0"/>
              <a:t>Р.Р. Вреден говорил, что каждый медицинский работник должен уметь правильно наложить повязку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Неправильно наложенная фиксирующая повязка может иметь такие же последствия, как и плохо проведенная операция.</a:t>
            </a:r>
          </a:p>
        </p:txBody>
      </p:sp>
    </p:spTree>
    <p:extLst>
      <p:ext uri="{BB962C8B-B14F-4D97-AF65-F5344CB8AC3E}">
        <p14:creationId xmlns:p14="http://schemas.microsoft.com/office/powerpoint/2010/main" val="1506005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Мягкие уретральные катетеры</a:t>
            </a:r>
            <a:endParaRPr lang="ru-RU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60935"/>
            <a:ext cx="8100392" cy="53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2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903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Постоянный катетер </a:t>
            </a:r>
            <a:r>
              <a:rPr lang="ru-RU" sz="24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Фолея</a:t>
            </a:r>
            <a:endParaRPr lang="ru-RU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36581"/>
            <a:ext cx="7890080" cy="58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5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Жесткий уретральный катетер</a:t>
            </a:r>
            <a:endParaRPr lang="ru-RU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c01.alicdn.com/kf/UT8Z8oBXhFbXXagOFbXS/Female-Uterine-Catheter-Cacheter-Stainless-Steel-15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1" y="865473"/>
            <a:ext cx="8180850" cy="59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89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7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Катетеризация </a:t>
            </a:r>
            <a:r>
              <a:rPr lang="ru-RU" sz="2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мочевого пузыря у </a:t>
            </a:r>
            <a:r>
              <a:rPr lang="ru-RU" sz="27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женщин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endParaRPr lang="ru-RU" sz="2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052736"/>
            <a:ext cx="77460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Оснащение.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Стерильные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почкообразный лоток, катетер эластичный, пинцеты 2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марлевые салфетки, ватные шарики, глицерин во флаконе, раствор фурацилина 1:5000, резиновые перчатки, 70% этиловый спирт, шприцы 10-20 мл, раствор калия перманганата 1:10000, корнцанг; другие: – судно, клеенка, пеленка.</a:t>
            </a:r>
          </a:p>
        </p:txBody>
      </p:sp>
    </p:spTree>
    <p:extLst>
      <p:ext uri="{BB962C8B-B14F-4D97-AF65-F5344CB8AC3E}">
        <p14:creationId xmlns:p14="http://schemas.microsoft.com/office/powerpoint/2010/main" val="2572590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-495151"/>
            <a:ext cx="79208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Психологически подготовьте женщину.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 Проведите гигиеническое мытье рук, наденьте резиновые перчатки.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 Предварительно выполните рефлекторный вызов акта мочеиспускания, для чего подмойте женщину теплым раствором калия перманганата 1:10000 или кипяченой водой и полейте теплую жидкость на наружные половые органы. При отсутствии противопоказаний можете положить грелку на область мочевого пузыря или промежность.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 удается рефлекторно вызвать мочеиспускание, то по назначению врача приступайте к катетеризации мочевого пузыря.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4. Положите женщину на спину с согнутыми в коленях и разведенными ногами.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5. Подстелите под таз клеенку и пеленку, подставьте судно.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6. Выполните туалет наружных половых органов.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7. С помощью двух стерильных салфеток или тампонов разведите половые губы, определите местонахождение наружного отверстия мочеиспускательного канала.</a:t>
            </a:r>
          </a:p>
        </p:txBody>
      </p:sp>
    </p:spTree>
    <p:extLst>
      <p:ext uri="{BB962C8B-B14F-4D97-AF65-F5344CB8AC3E}">
        <p14:creationId xmlns:p14="http://schemas.microsoft.com/office/powerpoint/2010/main" val="3616493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12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-1464647"/>
            <a:ext cx="7848872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Пинцетом захватите стерильный ватный тампон, смоченный раствором фурацилина (1: 5000) или другим не раздражающим антисептическим раствором и продезинфицируйте наружное отверстие мочеиспускательного канала.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9. Смените использованные резиновые перчатки на стерильные резиновые перчатки.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10. Стерильным пинцетом возьмите стерильный катетер, заранее смазанный стерильным глицерином от проксимального конца к 5 см, на расстоянии 4-5 см от слепого конца. Дистальный конец катетера зафиксируйте между IV и V пальцами правой руки.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11. I и II пальцами левой руки разведите большие и малые половые губы.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12. Введите осторожно, без усилий, катетер в мочеиспускательный канал на 5-7 см, наружный конец катетера опустите в мочеприемники. Появление мочи свидетельствует о том, что катетер находится в мочевом пузыре.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13. После остановки самостоятельного выделения мочи из катетера слегка нажмите над лобком, удалите из мочевого пузыря остатки мочи и извлеките постепенно катетер с тем, чтобы остатками мочи промыть уретру.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14. Продезинфицируйте использованное оснащение.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15. Вымойте и высушите руки.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16. Сделайте отметку о выполнении процедуры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34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25" y="404664"/>
            <a:ext cx="8184697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224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996953"/>
            <a:ext cx="5001046" cy="3811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729" y="188640"/>
            <a:ext cx="490937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5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562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Катетеризация </a:t>
            </a:r>
            <a:r>
              <a:rPr lang="ru-RU" sz="2800" b="1" dirty="0">
                <a:effectLst/>
              </a:rPr>
              <a:t>мочевого пузыря у </a:t>
            </a:r>
            <a:r>
              <a:rPr lang="ru-RU" sz="2800" b="1" dirty="0" smtClean="0">
                <a:effectLst/>
              </a:rPr>
              <a:t>мужчин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912" y="908720"/>
            <a:ext cx="8074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Оснащение.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Такое же, как и при катетеризации мочевого пузыря у женщин.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 Проведите психологическую подготовку пациента.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 Помогите пациенту лечь на спину, разведите его ноги.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 Подстелите клеенку и пеленку, поставьте между ногами мочеприемники.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4. Выполните гигиеническое мытье рук, наденьте чистые резиновые перчатки.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5. Половой член оберните ниже головки салфеткой и удерживайте левой рукой.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6. Продезинфицируйте головку полового члена, начиная от наружного зева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мочеиспускательного канала, стерильной салфеткой, смоченной раствором фурацилина 1: 5000.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7. Смажьте стерильный резиновый катетер стерильным глицерином на расстоянии 10-12 см.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8. Смените использованные резиновые перчатки на стерильные резиновые перчатки.</a:t>
            </a:r>
          </a:p>
        </p:txBody>
      </p:sp>
    </p:spTree>
    <p:extLst>
      <p:ext uri="{BB962C8B-B14F-4D97-AF65-F5344CB8AC3E}">
        <p14:creationId xmlns:p14="http://schemas.microsoft.com/office/powerpoint/2010/main" val="60389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Перевязка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лечебно </a:t>
            </a:r>
            <a:r>
              <a:rPr lang="ru-RU" dirty="0"/>
              <a:t>– диагностическая процедура, включающая: снятие старой повязки, выполнение профилактических, диагностических, лечебных мероприятий в ране и наложение новой повязки.</a:t>
            </a:r>
          </a:p>
        </p:txBody>
      </p:sp>
    </p:spTree>
    <p:extLst>
      <p:ext uri="{BB962C8B-B14F-4D97-AF65-F5344CB8AC3E}">
        <p14:creationId xmlns:p14="http://schemas.microsoft.com/office/powerpoint/2010/main" val="3079717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88640"/>
            <a:ext cx="7920880" cy="652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9. Правой рукой пинцетом возьмите катетер на расстоянии 5 см от слепого конца, наружный конец зафиксируйте между IV и V пальцами так, чтобы образовалась дуга.</a:t>
            </a:r>
          </a:p>
          <a:p>
            <a:pPr algn="just">
              <a:lnSpc>
                <a:spcPts val="28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10. I и II пальцами левой руки Сдавите головку полового члена, чтобы раскрыть внешний глазок мочеиспускательного канала, и постепенно, перехватывая катетер, проводите его по каналу глубже, а половой член левой рукой подтягивайте вверх. Если при введении катетера возникла преграда, успокойте пациента, порекомендуйте ему расслабиться и глубоко подышать, а потом продолжите ввод катетера. Как только катетер войдет в мочевой пузырь, появится моча.</a:t>
            </a:r>
          </a:p>
          <a:p>
            <a:pPr algn="just">
              <a:lnSpc>
                <a:spcPts val="28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11. После выделения мочи слегка нажмите над лобком.</a:t>
            </a:r>
          </a:p>
          <a:p>
            <a:pPr algn="just">
              <a:lnSpc>
                <a:spcPts val="28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12. Вытяните катетер и одновременно остатками мочи промойте мочеиспускательный канал.</a:t>
            </a:r>
          </a:p>
          <a:p>
            <a:pPr algn="just">
              <a:lnSpc>
                <a:spcPts val="28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13. Продезинфицируйте использованное оснащение.</a:t>
            </a:r>
          </a:p>
          <a:p>
            <a:pPr algn="just">
              <a:lnSpc>
                <a:spcPts val="28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14. Вымойте и высушите руки.</a:t>
            </a:r>
          </a:p>
          <a:p>
            <a:pPr algn="just">
              <a:lnSpc>
                <a:spcPts val="28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15. Совершите отметку о выполнении процедуры.</a:t>
            </a:r>
          </a:p>
        </p:txBody>
      </p:sp>
    </p:spTree>
    <p:extLst>
      <p:ext uri="{BB962C8B-B14F-4D97-AF65-F5344CB8AC3E}">
        <p14:creationId xmlns:p14="http://schemas.microsoft.com/office/powerpoint/2010/main" val="40283288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116631"/>
            <a:ext cx="4032449" cy="424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7" y="2276872"/>
            <a:ext cx="4067944" cy="45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49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0"/>
            <a:ext cx="3853825" cy="4653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384203"/>
            <a:ext cx="4312689" cy="54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03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7892" y="476672"/>
            <a:ext cx="80283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Запомните! 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Металлический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катетер мужчине может ввести только врач-уролог или врач, подготовленный к выполнению этой процедуры. Катетеризацию мочевого пузыря нужно выполнять только по назначению врача, поскольку в некоторых случаях острой задержки мочеиспускания такая процедура противопоказана. Если при проведении катетеризации ощущается препятствие, не пытайтесь преодолеть силой, потому что такие действия могут привести к повреждению слизистой оболочки мочеиспускательного канала. Несоблюдение правил асептики вызывает инфицирование мочевых путей и мочевого пузыря.</a:t>
            </a:r>
          </a:p>
        </p:txBody>
      </p:sp>
    </p:spTree>
    <p:extLst>
      <p:ext uri="{BB962C8B-B14F-4D97-AF65-F5344CB8AC3E}">
        <p14:creationId xmlns:p14="http://schemas.microsoft.com/office/powerpoint/2010/main" val="235334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94096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В основу классификации повязок заложены три </a:t>
            </a:r>
            <a:r>
              <a:rPr lang="ru-RU" sz="4400" dirty="0" smtClean="0"/>
              <a:t>признака: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dirty="0"/>
              <a:t>вид перевязочного материала, </a:t>
            </a:r>
            <a:endParaRPr lang="ru-RU" sz="4400" dirty="0" smtClean="0"/>
          </a:p>
          <a:p>
            <a:r>
              <a:rPr lang="ru-RU" sz="4400" dirty="0" smtClean="0"/>
              <a:t>назначение повязки,</a:t>
            </a:r>
          </a:p>
          <a:p>
            <a:r>
              <a:rPr lang="ru-RU" sz="4400" dirty="0" smtClean="0"/>
              <a:t>способы </a:t>
            </a:r>
            <a:r>
              <a:rPr lang="ru-RU" sz="4400" dirty="0"/>
              <a:t>фиксации.</a:t>
            </a:r>
          </a:p>
        </p:txBody>
      </p:sp>
    </p:spTree>
    <p:extLst>
      <p:ext uri="{BB962C8B-B14F-4D97-AF65-F5344CB8AC3E}">
        <p14:creationId xmlns:p14="http://schemas.microsoft.com/office/powerpoint/2010/main" val="388029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вида перевязочного материала: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повязки из марли (бинтовые, </a:t>
            </a:r>
            <a:r>
              <a:rPr lang="ru-RU" dirty="0" err="1"/>
              <a:t>безбинтовые</a:t>
            </a:r>
            <a:r>
              <a:rPr lang="ru-RU" dirty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повязки из тканей (косынка, одежда);</a:t>
            </a:r>
          </a:p>
          <a:p>
            <a:r>
              <a:rPr lang="ru-RU" dirty="0" smtClean="0"/>
              <a:t>гипсовые </a:t>
            </a:r>
            <a:r>
              <a:rPr lang="ru-RU" dirty="0"/>
              <a:t>повязки;</a:t>
            </a:r>
          </a:p>
          <a:p>
            <a:r>
              <a:rPr lang="ru-RU" dirty="0" smtClean="0"/>
              <a:t> </a:t>
            </a:r>
            <a:r>
              <a:rPr lang="ru-RU" dirty="0"/>
              <a:t>шинные повязки (транспортные и лечебные шины); </a:t>
            </a:r>
            <a:endParaRPr lang="ru-RU" dirty="0" smtClean="0"/>
          </a:p>
          <a:p>
            <a:r>
              <a:rPr lang="ru-RU" dirty="0" smtClean="0"/>
              <a:t>Повязки из прорезиненной ткани (</a:t>
            </a:r>
            <a:r>
              <a:rPr lang="ru-RU" dirty="0" err="1" smtClean="0"/>
              <a:t>окклюзионная</a:t>
            </a:r>
            <a:r>
              <a:rPr lang="ru-RU" dirty="0" smtClean="0"/>
              <a:t> </a:t>
            </a:r>
            <a:r>
              <a:rPr lang="ru-RU" dirty="0"/>
              <a:t>повязка при </a:t>
            </a:r>
            <a:r>
              <a:rPr lang="ru-RU" dirty="0" smtClean="0"/>
              <a:t>пневмотораксе)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21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назначению: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защитная (асептическая);</a:t>
            </a:r>
          </a:p>
          <a:p>
            <a:r>
              <a:rPr lang="ru-RU" dirty="0" smtClean="0"/>
              <a:t> </a:t>
            </a:r>
            <a:r>
              <a:rPr lang="ru-RU" dirty="0"/>
              <a:t>лекарственная;</a:t>
            </a:r>
          </a:p>
          <a:p>
            <a:r>
              <a:rPr lang="ru-RU" dirty="0" smtClean="0"/>
              <a:t>компрессная </a:t>
            </a:r>
            <a:r>
              <a:rPr lang="ru-RU" dirty="0"/>
              <a:t>(разновидность лекарственной), накладывается с учетом фазы раневого процесса по типу согревающего компресса при этом можно использовать мазь Вишневского.</a:t>
            </a:r>
          </a:p>
          <a:p>
            <a:r>
              <a:rPr lang="ru-RU" dirty="0" smtClean="0"/>
              <a:t> </a:t>
            </a:r>
            <a:r>
              <a:rPr lang="ru-RU" dirty="0"/>
              <a:t>давящая (</a:t>
            </a:r>
            <a:r>
              <a:rPr lang="ru-RU" dirty="0" err="1"/>
              <a:t>гемостатическая</a:t>
            </a:r>
            <a:r>
              <a:rPr lang="ru-RU" dirty="0"/>
              <a:t>);</a:t>
            </a:r>
          </a:p>
          <a:p>
            <a:r>
              <a:rPr lang="ru-RU" dirty="0" smtClean="0"/>
              <a:t> </a:t>
            </a:r>
            <a:r>
              <a:rPr lang="ru-RU" dirty="0" err="1"/>
              <a:t>иммобилизирующая</a:t>
            </a:r>
            <a:r>
              <a:rPr lang="ru-RU" dirty="0"/>
              <a:t>;</a:t>
            </a:r>
          </a:p>
          <a:p>
            <a:r>
              <a:rPr lang="ru-RU" dirty="0" smtClean="0"/>
              <a:t>повязка </a:t>
            </a:r>
            <a:r>
              <a:rPr lang="ru-RU" dirty="0"/>
              <a:t>вытяжением;</a:t>
            </a:r>
          </a:p>
          <a:p>
            <a:r>
              <a:rPr lang="ru-RU" dirty="0" smtClean="0"/>
              <a:t> </a:t>
            </a:r>
            <a:r>
              <a:rPr lang="ru-RU" dirty="0"/>
              <a:t>корригирующая (устранение деформации);</a:t>
            </a:r>
          </a:p>
          <a:p>
            <a:r>
              <a:rPr lang="ru-RU" dirty="0" smtClean="0"/>
              <a:t> </a:t>
            </a:r>
            <a:r>
              <a:rPr lang="ru-RU" dirty="0" err="1"/>
              <a:t>окклюзионная</a:t>
            </a:r>
            <a:r>
              <a:rPr lang="ru-RU" dirty="0"/>
              <a:t> (герметизация раны), имеет первостепенное значение при открытом и клапанном пневмотораксе, назначение - перевести открытый и клапанный пневмоторакс в закрытый.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8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способу фиксации: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/>
              <a:t>безбинтовые</a:t>
            </a:r>
            <a:r>
              <a:rPr lang="ru-RU" dirty="0"/>
              <a:t> </a:t>
            </a:r>
          </a:p>
          <a:p>
            <a:r>
              <a:rPr lang="ru-RU" dirty="0" smtClean="0"/>
              <a:t> бинтовые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764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</TotalTime>
  <Words>1864</Words>
  <Application>Microsoft Office PowerPoint</Application>
  <PresentationFormat>Экран (4:3)</PresentationFormat>
  <Paragraphs>179</Paragraphs>
  <Slides>53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    Оренбургский государственный медицинский университет Кафедра детской хирургии Лекция для 1-го курса педиатрического факультета «Основные сестринские манипуляции в детской хирургии»  Доцент И.И.Мельцин</vt:lpstr>
      <vt:lpstr>Десмургия</vt:lpstr>
      <vt:lpstr>Повязка</vt:lpstr>
      <vt:lpstr>ИСТОРИЯ ПОВЯЗОК</vt:lpstr>
      <vt:lpstr>Перевязка  </vt:lpstr>
      <vt:lpstr>В основу классификации повязок заложены три признака:</vt:lpstr>
      <vt:lpstr>От вида перевязочного материала:</vt:lpstr>
      <vt:lpstr>По назначению:</vt:lpstr>
      <vt:lpstr>По способу фиксации: </vt:lpstr>
      <vt:lpstr>Безбинтовые повязки.</vt:lpstr>
      <vt:lpstr>Лейкопластырная повязка </vt:lpstr>
      <vt:lpstr>Лейкопластырная повязка </vt:lpstr>
      <vt:lpstr>Косыночная повязка </vt:lpstr>
      <vt:lpstr>Пращевидная повязка</vt:lpstr>
      <vt:lpstr>Т-образная повязка. </vt:lpstr>
      <vt:lpstr>Трубчатый эластический бинт Ретиласт. </vt:lpstr>
      <vt:lpstr>Бинтовые повязки. </vt:lpstr>
      <vt:lpstr>Презентация PowerPoint</vt:lpstr>
      <vt:lpstr>Уздечка</vt:lpstr>
      <vt:lpstr>Варежка</vt:lpstr>
      <vt:lpstr>Перчатка</vt:lpstr>
      <vt:lpstr>Повязка «Дезо»</vt:lpstr>
      <vt:lpstr>Шапочка Гиппократа</vt:lpstr>
      <vt:lpstr>Чепец</vt:lpstr>
      <vt:lpstr>Монокулярная и бинокулярная</vt:lpstr>
      <vt:lpstr>Колосовидная повязка на плечевой сустав </vt:lpstr>
      <vt:lpstr>Черепашья на коленный сустав (расходящаяся и сходящаяся) </vt:lpstr>
      <vt:lpstr>Крестообразная повязка на голеностопный сустав   </vt:lpstr>
      <vt:lpstr>Индивидуальный перевязочный пакет (ИПП). </vt:lpstr>
      <vt:lpstr>При наложении повязок следует пользоваться следующими правилами:</vt:lpstr>
      <vt:lpstr>Классификация повязок:</vt:lpstr>
      <vt:lpstr>Классификация повязок:</vt:lpstr>
      <vt:lpstr>Гипсовые повязки.</vt:lpstr>
      <vt:lpstr>Презентация PowerPoint</vt:lpstr>
      <vt:lpstr>Презентация PowerPoint</vt:lpstr>
      <vt:lpstr>Катетеризация мочевого пузыря</vt:lpstr>
      <vt:lpstr>Презентация PowerPoint</vt:lpstr>
      <vt:lpstr>Презентация PowerPoint</vt:lpstr>
      <vt:lpstr>Презентация PowerPoint</vt:lpstr>
      <vt:lpstr>Мягкие уретральные катетеры</vt:lpstr>
      <vt:lpstr>Постоянный катетер Фолея</vt:lpstr>
      <vt:lpstr>Жесткий уретральный катетер</vt:lpstr>
      <vt:lpstr> Катетеризация мочевого пузыря у женщин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Катетеризация мочевого пузыря у мужчин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ДЕСМУРГИЯ</dc:title>
  <dc:creator>?????? ????????</dc:creator>
  <cp:lastModifiedBy>user</cp:lastModifiedBy>
  <cp:revision>22</cp:revision>
  <dcterms:created xsi:type="dcterms:W3CDTF">2015-02-10T14:57:27Z</dcterms:created>
  <dcterms:modified xsi:type="dcterms:W3CDTF">2020-03-19T05:13:17Z</dcterms:modified>
</cp:coreProperties>
</file>